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9" r:id="rId3"/>
    <p:sldId id="257" r:id="rId4"/>
    <p:sldId id="258"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7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D8995E-8A5A-49A7-89D1-002093C2F32D}" type="datetimeFigureOut">
              <a:rPr lang="en-IN" smtClean="0"/>
              <a:t>18-07-2022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4F2ED-AA85-4973-BC54-EDCE52BDB85D}" type="slidenum">
              <a:rPr lang="en-IN" smtClean="0"/>
              <a:t>‹#›</a:t>
            </a:fld>
            <a:endParaRPr lang="en-IN"/>
          </a:p>
        </p:txBody>
      </p:sp>
    </p:spTree>
    <p:extLst>
      <p:ext uri="{BB962C8B-B14F-4D97-AF65-F5344CB8AC3E}">
        <p14:creationId xmlns:p14="http://schemas.microsoft.com/office/powerpoint/2010/main" val="785233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604F2ED-AA85-4973-BC54-EDCE52BDB85D}" type="slidenum">
              <a:rPr lang="en-IN" smtClean="0"/>
              <a:t>1</a:t>
            </a:fld>
            <a:endParaRPr lang="en-IN"/>
          </a:p>
        </p:txBody>
      </p:sp>
    </p:spTree>
    <p:extLst>
      <p:ext uri="{BB962C8B-B14F-4D97-AF65-F5344CB8AC3E}">
        <p14:creationId xmlns:p14="http://schemas.microsoft.com/office/powerpoint/2010/main" val="1262543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16CC18-9AFF-4F76-B1BB-D9206E38F259}" type="datetime1">
              <a:rPr lang="en-US" smtClean="0"/>
              <a:t>7/18/2022</a:t>
            </a:fld>
            <a:endParaRPr lang="en-US"/>
          </a:p>
        </p:txBody>
      </p:sp>
      <p:sp>
        <p:nvSpPr>
          <p:cNvPr id="19" name="Footer Placeholder 18"/>
          <p:cNvSpPr>
            <a:spLocks noGrp="1"/>
          </p:cNvSpPr>
          <p:nvPr>
            <p:ph type="ftr" sz="quarter" idx="11"/>
          </p:nvPr>
        </p:nvSpPr>
        <p:spPr/>
        <p:txBody>
          <a:bodyPr/>
          <a:lstStyle/>
          <a:p>
            <a:r>
              <a:rPr lang="en-US" smtClean="0"/>
              <a:t>Department of Chemistry, GC Paonta Sahib</a:t>
            </a:r>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DC560D-7609-429A-B478-6864FDADC36C}"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5E867E2-00BF-4F8F-99C1-9F863E661367}"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1BC13BB-834B-4EC2-8D88-FBDD336CEF5B}"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5BB63D8-63A1-440A-835F-E4EC59818F9F}" type="datetime1">
              <a:rPr lang="en-US" smtClean="0"/>
              <a:t>7/18/2022</a:t>
            </a:fld>
            <a:endParaRPr lang="en-US"/>
          </a:p>
        </p:txBody>
      </p:sp>
      <p:sp>
        <p:nvSpPr>
          <p:cNvPr id="8" name="Footer Placeholder 7"/>
          <p:cNvSpPr>
            <a:spLocks noGrp="1"/>
          </p:cNvSpPr>
          <p:nvPr>
            <p:ph type="ftr" sz="quarter" idx="11"/>
          </p:nvPr>
        </p:nvSpPr>
        <p:spPr/>
        <p:txBody>
          <a:bodyPr/>
          <a:lstStyle/>
          <a:p>
            <a:r>
              <a:rPr lang="en-US" smtClean="0"/>
              <a:t>Department of Chemistry, GC Paonta Sahib</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506BED1-AF02-4214-9271-FF8D159244F8}" type="datetime1">
              <a:rPr lang="en-US" smtClean="0"/>
              <a:t>7/18/2022</a:t>
            </a:fld>
            <a:endParaRPr lang="en-US"/>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9D3E97-A9E2-4C71-BF1D-F04B396C8402}" type="datetime1">
              <a:rPr lang="en-US" smtClean="0"/>
              <a:t>7/18/2022</a:t>
            </a:fld>
            <a:endParaRPr lang="en-US"/>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9B86995-9DF6-437C-8F45-AAD48C795875}"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93FDB87-D98B-43BB-8F40-7D4580A95B60}"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79DB90-0EFC-4F68-AE46-5C0C7AE7AC57}"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817254-7374-4C0A-B7BA-28C6A0F74F7E}"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7C91F5-6A80-4E07-BF9E-EC4AE6EF611F}" type="datetime1">
              <a:rPr lang="en-US" smtClean="0"/>
              <a:t>7/18/2022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Department of Chemistry, GC Paonta Sahib</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 Pesticides</a:t>
            </a:r>
            <a:endParaRPr lang="en-IN"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Pesticides</a:t>
            </a:r>
            <a:endParaRPr lang="en-IN" dirty="0"/>
          </a:p>
        </p:txBody>
      </p:sp>
      <p:sp>
        <p:nvSpPr>
          <p:cNvPr id="3" name="Content Placeholder 2"/>
          <p:cNvSpPr>
            <a:spLocks noGrp="1"/>
          </p:cNvSpPr>
          <p:nvPr>
            <p:ph idx="1"/>
          </p:nvPr>
        </p:nvSpPr>
        <p:spPr/>
        <p:txBody>
          <a:bodyPr/>
          <a:lstStyle/>
          <a:p>
            <a:pPr algn="just"/>
            <a:r>
              <a:rPr lang="en-US" dirty="0" smtClean="0"/>
              <a:t>They are chemical or biological agents that are used for preventing, destroying, repelling or controlling any insects, rodents, nematodes, fungi or weeds. They serve as plant protection products which protects them from insects, rodents etc.</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pesticides</a:t>
            </a:r>
            <a:endParaRPr lang="en-IN" dirty="0"/>
          </a:p>
        </p:txBody>
      </p:sp>
      <p:sp>
        <p:nvSpPr>
          <p:cNvPr id="3" name="Content Placeholder 2"/>
          <p:cNvSpPr>
            <a:spLocks noGrp="1"/>
          </p:cNvSpPr>
          <p:nvPr>
            <p:ph idx="1"/>
          </p:nvPr>
        </p:nvSpPr>
        <p:spPr/>
        <p:txBody>
          <a:bodyPr/>
          <a:lstStyle/>
          <a:p>
            <a:r>
              <a:rPr lang="en-US" dirty="0" smtClean="0"/>
              <a:t>They can be classified according to:</a:t>
            </a:r>
          </a:p>
          <a:p>
            <a:pPr marL="514350" indent="-514350">
              <a:buAutoNum type="arabicPeriod"/>
            </a:pPr>
            <a:r>
              <a:rPr lang="en-US" dirty="0" smtClean="0"/>
              <a:t>Their source.</a:t>
            </a:r>
          </a:p>
          <a:p>
            <a:pPr marL="514350" indent="-514350">
              <a:buAutoNum type="arabicPeriod"/>
            </a:pPr>
            <a:r>
              <a:rPr lang="en-US" dirty="0" smtClean="0"/>
              <a:t>Their target.</a:t>
            </a:r>
          </a:p>
          <a:p>
            <a:pPr marL="514350" indent="-514350">
              <a:buAutoNum type="arabicPeriod"/>
            </a:pPr>
            <a:r>
              <a:rPr lang="en-US" dirty="0" smtClean="0"/>
              <a:t>Their mode of action.</a:t>
            </a:r>
          </a:p>
          <a:p>
            <a:pPr marL="514350" indent="-514350">
              <a:buAutoNum type="arabicPeriod"/>
            </a:pPr>
            <a:r>
              <a:rPr lang="en-US" dirty="0" smtClean="0"/>
              <a:t>Their Chemical structure.</a:t>
            </a:r>
          </a:p>
          <a:p>
            <a:pPr marL="514350" indent="-514350">
              <a:buAutoNum type="arabicPeriod"/>
            </a:pP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Based on their source</a:t>
            </a:r>
            <a:endParaRPr lang="en-IN" dirty="0"/>
          </a:p>
        </p:txBody>
      </p:sp>
      <p:sp>
        <p:nvSpPr>
          <p:cNvPr id="3" name="Content Placeholder 2"/>
          <p:cNvSpPr>
            <a:spLocks noGrp="1"/>
          </p:cNvSpPr>
          <p:nvPr>
            <p:ph idx="1"/>
          </p:nvPr>
        </p:nvSpPr>
        <p:spPr/>
        <p:txBody>
          <a:bodyPr/>
          <a:lstStyle/>
          <a:p>
            <a:r>
              <a:rPr lang="en-US" dirty="0" smtClean="0"/>
              <a:t>Natural pesticides: </a:t>
            </a:r>
          </a:p>
          <a:p>
            <a:pPr>
              <a:buFontTx/>
              <a:buChar char="-"/>
            </a:pPr>
            <a:r>
              <a:rPr lang="en-US" dirty="0" smtClean="0"/>
              <a:t>Derived from natural source such as mineral or plants.</a:t>
            </a:r>
          </a:p>
          <a:p>
            <a:pPr>
              <a:buFontTx/>
              <a:buChar char="-"/>
            </a:pPr>
            <a:r>
              <a:rPr lang="en-US" dirty="0" smtClean="0"/>
              <a:t>E.g. nicotine, rotenone, </a:t>
            </a:r>
            <a:r>
              <a:rPr lang="en-US" dirty="0" err="1" smtClean="0"/>
              <a:t>neem</a:t>
            </a:r>
            <a:r>
              <a:rPr lang="en-US" dirty="0" smtClean="0"/>
              <a:t> oil etc.</a:t>
            </a:r>
          </a:p>
          <a:p>
            <a:pPr>
              <a:buFontTx/>
              <a:buChar char="-"/>
            </a:pPr>
            <a:endParaRPr lang="en-US" dirty="0" smtClean="0"/>
          </a:p>
          <a:p>
            <a:r>
              <a:rPr lang="en-US" dirty="0" smtClean="0"/>
              <a:t>Synthetic pesticides: </a:t>
            </a:r>
          </a:p>
          <a:p>
            <a:pPr>
              <a:buFontTx/>
              <a:buChar char="-"/>
            </a:pPr>
            <a:r>
              <a:rPr lang="en-US" dirty="0" smtClean="0"/>
              <a:t>They are man made and usually as made from poisonous chemicals.</a:t>
            </a:r>
          </a:p>
          <a:p>
            <a:pPr>
              <a:buFontTx/>
              <a:buChar char="-"/>
            </a:pPr>
            <a:r>
              <a:rPr lang="en-US" dirty="0" smtClean="0"/>
              <a:t>E.g. </a:t>
            </a:r>
            <a:r>
              <a:rPr lang="en-US" dirty="0" err="1" smtClean="0"/>
              <a:t>Carbanates</a:t>
            </a:r>
            <a:r>
              <a:rPr lang="en-US" dirty="0" smtClean="0"/>
              <a:t>, organophosphates etc.</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Based on targets</a:t>
            </a:r>
            <a:endParaRPr lang="en-IN" dirty="0"/>
          </a:p>
        </p:txBody>
      </p:sp>
      <p:sp>
        <p:nvSpPr>
          <p:cNvPr id="3" name="Content Placeholder 2"/>
          <p:cNvSpPr>
            <a:spLocks noGrp="1"/>
          </p:cNvSpPr>
          <p:nvPr>
            <p:ph idx="1"/>
          </p:nvPr>
        </p:nvSpPr>
        <p:spPr/>
        <p:txBody>
          <a:bodyPr/>
          <a:lstStyle/>
          <a:p>
            <a:r>
              <a:rPr lang="en-US" dirty="0" smtClean="0"/>
              <a:t>Insecticides: to specifically target and kill insects.</a:t>
            </a:r>
          </a:p>
          <a:p>
            <a:r>
              <a:rPr lang="en-US" dirty="0" smtClean="0"/>
              <a:t>Herbicides: to kill undesirable plants and weeds.</a:t>
            </a:r>
          </a:p>
          <a:p>
            <a:r>
              <a:rPr lang="en-US" dirty="0" smtClean="0"/>
              <a:t>Fungicides: to control and eradicate the fungi developing on fruits, vegetables and cereal crops.</a:t>
            </a:r>
          </a:p>
          <a:p>
            <a:r>
              <a:rPr lang="en-US" dirty="0" err="1" smtClean="0"/>
              <a:t>Rodenticides</a:t>
            </a:r>
            <a:r>
              <a:rPr lang="en-US" dirty="0" smtClean="0"/>
              <a:t>: to kill rats and mice.</a:t>
            </a:r>
          </a:p>
          <a:p>
            <a:r>
              <a:rPr lang="en-US" dirty="0" err="1" smtClean="0"/>
              <a:t>Nematicides</a:t>
            </a:r>
            <a:r>
              <a:rPr lang="en-US" dirty="0" smtClean="0"/>
              <a:t>: to kill plant-parasitic nematodes.</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Based on their action</a:t>
            </a:r>
            <a:endParaRPr lang="en-IN" dirty="0"/>
          </a:p>
        </p:txBody>
      </p:sp>
      <p:sp>
        <p:nvSpPr>
          <p:cNvPr id="3" name="Content Placeholder 2"/>
          <p:cNvSpPr>
            <a:spLocks noGrp="1"/>
          </p:cNvSpPr>
          <p:nvPr>
            <p:ph idx="1"/>
          </p:nvPr>
        </p:nvSpPr>
        <p:spPr/>
        <p:txBody>
          <a:bodyPr/>
          <a:lstStyle/>
          <a:p>
            <a:r>
              <a:rPr lang="en-US" dirty="0" smtClean="0"/>
              <a:t>Stomach poison: taken up by insects e.g. DDT, BHC, lead arsenate.</a:t>
            </a:r>
          </a:p>
          <a:p>
            <a:r>
              <a:rPr lang="en-US" dirty="0" smtClean="0"/>
              <a:t>Contact poison: destroy insects simply by body contact e.g. DDT, BHC, </a:t>
            </a:r>
            <a:r>
              <a:rPr lang="en-US" dirty="0" err="1" smtClean="0"/>
              <a:t>aldrin</a:t>
            </a:r>
            <a:r>
              <a:rPr lang="en-US" dirty="0" smtClean="0"/>
              <a:t>, </a:t>
            </a:r>
            <a:r>
              <a:rPr lang="en-US" dirty="0" err="1" smtClean="0"/>
              <a:t>melathion</a:t>
            </a:r>
            <a:r>
              <a:rPr lang="en-US" dirty="0" smtClean="0"/>
              <a:t>.</a:t>
            </a:r>
          </a:p>
          <a:p>
            <a:r>
              <a:rPr lang="en-US" dirty="0" smtClean="0"/>
              <a:t>Fumigants: act on the insect through respiratory system e.g. HCN, nicotine, BHC, methyl bromide.</a:t>
            </a:r>
          </a:p>
          <a:p>
            <a:r>
              <a:rPr lang="en-US" dirty="0" smtClean="0"/>
              <a:t>Systemic pesticides: absorbed </a:t>
            </a:r>
            <a:r>
              <a:rPr lang="en-US" dirty="0" err="1" smtClean="0"/>
              <a:t>bt</a:t>
            </a:r>
            <a:r>
              <a:rPr lang="en-US" dirty="0" smtClean="0"/>
              <a:t> the roots, stems and leaves of the plants. Insects are killed when they feed on these areas of the plant.</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Based on Chemical Structure</a:t>
            </a:r>
            <a:endParaRPr lang="en-IN" dirty="0"/>
          </a:p>
        </p:txBody>
      </p:sp>
      <p:sp>
        <p:nvSpPr>
          <p:cNvPr id="3" name="Content Placeholder 2"/>
          <p:cNvSpPr>
            <a:spLocks noGrp="1"/>
          </p:cNvSpPr>
          <p:nvPr>
            <p:ph idx="1"/>
          </p:nvPr>
        </p:nvSpPr>
        <p:spPr/>
        <p:txBody>
          <a:bodyPr/>
          <a:lstStyle/>
          <a:p>
            <a:pPr>
              <a:buNone/>
            </a:pPr>
            <a:r>
              <a:rPr lang="en-US" dirty="0" smtClean="0"/>
              <a:t>1. </a:t>
            </a:r>
            <a:r>
              <a:rPr lang="en-US" dirty="0" err="1" smtClean="0"/>
              <a:t>Organochlorines</a:t>
            </a:r>
            <a:endParaRPr lang="en-US" dirty="0" smtClean="0"/>
          </a:p>
          <a:p>
            <a:pPr>
              <a:buFontTx/>
              <a:buChar char="-"/>
            </a:pPr>
            <a:r>
              <a:rPr lang="en-IN" dirty="0" smtClean="0"/>
              <a:t>Very persistent in the environment</a:t>
            </a:r>
          </a:p>
          <a:p>
            <a:pPr>
              <a:buFontTx/>
              <a:buChar char="-"/>
            </a:pPr>
            <a:r>
              <a:rPr lang="en-IN" dirty="0" smtClean="0"/>
              <a:t>Affects non-target species</a:t>
            </a:r>
          </a:p>
          <a:p>
            <a:pPr>
              <a:buFontTx/>
              <a:buChar char="-"/>
            </a:pPr>
            <a:r>
              <a:rPr lang="en-IN" dirty="0" smtClean="0"/>
              <a:t>Effects nervous system</a:t>
            </a:r>
          </a:p>
          <a:p>
            <a:pPr>
              <a:buFontTx/>
              <a:buChar char="-"/>
            </a:pPr>
            <a:r>
              <a:rPr lang="en-IN" dirty="0" smtClean="0"/>
              <a:t>Removed from the market due to health effects</a:t>
            </a:r>
          </a:p>
          <a:p>
            <a:pPr>
              <a:buFontTx/>
              <a:buChar char="-"/>
            </a:pPr>
            <a:r>
              <a:rPr lang="en-IN" dirty="0" smtClean="0"/>
              <a:t>Examples include DDT</a:t>
            </a:r>
          </a:p>
          <a:p>
            <a:pPr>
              <a:buNone/>
            </a:pPr>
            <a:r>
              <a:rPr lang="en-IN" dirty="0" smtClean="0"/>
              <a:t/>
            </a:r>
            <a:br>
              <a:rPr lang="en-IN" dirty="0" smtClean="0"/>
            </a:br>
            <a:endParaRPr lang="en-IN" dirty="0"/>
          </a:p>
        </p:txBody>
      </p:sp>
      <p:pic>
        <p:nvPicPr>
          <p:cNvPr id="1027" name="Picture 3" descr="D:\Pooja GC Paonta\B.Sc\B.Sc. Notes\DDT.png"/>
          <p:cNvPicPr>
            <a:picLocks noChangeAspect="1" noChangeArrowheads="1"/>
          </p:cNvPicPr>
          <p:nvPr/>
        </p:nvPicPr>
        <p:blipFill>
          <a:blip r:embed="rId2" cstate="print"/>
          <a:srcRect/>
          <a:stretch>
            <a:fillRect/>
          </a:stretch>
        </p:blipFill>
        <p:spPr bwMode="auto">
          <a:xfrm>
            <a:off x="2895600" y="4876800"/>
            <a:ext cx="2819400" cy="1619250"/>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389120"/>
          </a:xfrm>
        </p:spPr>
        <p:txBody>
          <a:bodyPr/>
          <a:lstStyle/>
          <a:p>
            <a:pPr>
              <a:buNone/>
            </a:pPr>
            <a:r>
              <a:rPr lang="en-US" dirty="0" smtClean="0"/>
              <a:t>2. Organophosphates</a:t>
            </a:r>
          </a:p>
          <a:p>
            <a:pPr>
              <a:buFontTx/>
              <a:buChar char="-"/>
            </a:pPr>
            <a:r>
              <a:rPr lang="en-IN" dirty="0" smtClean="0"/>
              <a:t>Affects non-target species</a:t>
            </a:r>
          </a:p>
          <a:p>
            <a:pPr>
              <a:buFontTx/>
              <a:buChar char="-"/>
            </a:pPr>
            <a:r>
              <a:rPr lang="en-IN" dirty="0" smtClean="0"/>
              <a:t>Affect the nervous system</a:t>
            </a:r>
          </a:p>
          <a:p>
            <a:pPr>
              <a:buFontTx/>
              <a:buChar char="-"/>
            </a:pPr>
            <a:r>
              <a:rPr lang="en-IN" dirty="0" smtClean="0"/>
              <a:t>Effects are usually reversible</a:t>
            </a:r>
          </a:p>
          <a:p>
            <a:pPr>
              <a:buFontTx/>
              <a:buChar char="-"/>
            </a:pPr>
            <a:r>
              <a:rPr lang="en-IN" dirty="0" smtClean="0"/>
              <a:t>Highly toxic</a:t>
            </a:r>
          </a:p>
          <a:p>
            <a:pPr>
              <a:buFontTx/>
              <a:buChar char="-"/>
            </a:pPr>
            <a:r>
              <a:rPr lang="en-IN" dirty="0" smtClean="0"/>
              <a:t>Not as persistent in the environment</a:t>
            </a:r>
            <a:endParaRPr lang="en-IN" dirty="0"/>
          </a:p>
        </p:txBody>
      </p:sp>
      <p:pic>
        <p:nvPicPr>
          <p:cNvPr id="2050" name="Picture 2" descr="D:\Pooja GC Paonta\B.Sc\B.Sc. Notes\organophos.png"/>
          <p:cNvPicPr>
            <a:picLocks noChangeAspect="1" noChangeArrowheads="1"/>
          </p:cNvPicPr>
          <p:nvPr/>
        </p:nvPicPr>
        <p:blipFill>
          <a:blip r:embed="rId2" cstate="print"/>
          <a:srcRect/>
          <a:stretch>
            <a:fillRect/>
          </a:stretch>
        </p:blipFill>
        <p:spPr bwMode="auto">
          <a:xfrm>
            <a:off x="5029200" y="843026"/>
            <a:ext cx="3352800" cy="2433574"/>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6019800"/>
          </a:xfrm>
        </p:spPr>
        <p:txBody>
          <a:bodyPr>
            <a:normAutofit lnSpcReduction="10000"/>
          </a:bodyPr>
          <a:lstStyle/>
          <a:p>
            <a:pPr>
              <a:buNone/>
            </a:pPr>
            <a:r>
              <a:rPr lang="en-US" dirty="0" smtClean="0"/>
              <a:t>3. </a:t>
            </a:r>
            <a:r>
              <a:rPr lang="en-US" dirty="0" err="1" smtClean="0"/>
              <a:t>Carbamates</a:t>
            </a:r>
            <a:endParaRPr lang="en-US" dirty="0" smtClean="0"/>
          </a:p>
          <a:p>
            <a:pPr>
              <a:buFontTx/>
              <a:buChar char="-"/>
            </a:pPr>
            <a:r>
              <a:rPr lang="en-US" dirty="0" smtClean="0"/>
              <a:t>They are esters of </a:t>
            </a:r>
            <a:r>
              <a:rPr lang="en-US" dirty="0" err="1" smtClean="0"/>
              <a:t>carbamic</a:t>
            </a:r>
            <a:r>
              <a:rPr lang="en-US" dirty="0" smtClean="0"/>
              <a:t> acid. E.g. are </a:t>
            </a:r>
            <a:r>
              <a:rPr lang="en-US" dirty="0" err="1" smtClean="0"/>
              <a:t>carbofuran</a:t>
            </a:r>
            <a:r>
              <a:rPr lang="en-US" dirty="0" smtClean="0"/>
              <a:t>, </a:t>
            </a:r>
            <a:r>
              <a:rPr lang="en-US" dirty="0" err="1" smtClean="0"/>
              <a:t>carbaryl</a:t>
            </a:r>
            <a:r>
              <a:rPr lang="en-US" dirty="0" smtClean="0"/>
              <a:t>, </a:t>
            </a:r>
            <a:r>
              <a:rPr lang="en-US" dirty="0" err="1" smtClean="0"/>
              <a:t>ethienocarb</a:t>
            </a:r>
            <a:r>
              <a:rPr lang="en-US" dirty="0" smtClean="0"/>
              <a:t> etc.</a:t>
            </a:r>
          </a:p>
          <a:p>
            <a:pPr>
              <a:buFontTx/>
              <a:buChar char="-"/>
            </a:pPr>
            <a:endParaRPr lang="en-US" dirty="0" smtClean="0"/>
          </a:p>
          <a:p>
            <a:pPr>
              <a:buNone/>
            </a:pPr>
            <a:endParaRPr lang="en-US" dirty="0" smtClean="0"/>
          </a:p>
          <a:p>
            <a:pPr>
              <a:buNone/>
            </a:pPr>
            <a:endParaRPr lang="en-US" dirty="0" smtClean="0"/>
          </a:p>
          <a:p>
            <a:pPr>
              <a:buFontTx/>
              <a:buChar char="-"/>
            </a:pPr>
            <a:endParaRPr lang="en-US" dirty="0" smtClean="0"/>
          </a:p>
          <a:p>
            <a:pPr>
              <a:buNone/>
            </a:pPr>
            <a:r>
              <a:rPr lang="en-US" dirty="0" smtClean="0"/>
              <a:t>4. Quinones</a:t>
            </a:r>
          </a:p>
          <a:p>
            <a:pPr>
              <a:buFontTx/>
              <a:buChar char="-"/>
            </a:pPr>
            <a:r>
              <a:rPr lang="en-US" dirty="0" smtClean="0"/>
              <a:t>They are derivatives of </a:t>
            </a:r>
            <a:r>
              <a:rPr lang="en-US" dirty="0" err="1" smtClean="0"/>
              <a:t>benzoquinones</a:t>
            </a:r>
            <a:r>
              <a:rPr lang="en-US" dirty="0" smtClean="0"/>
              <a:t>. </a:t>
            </a:r>
          </a:p>
          <a:p>
            <a:pPr>
              <a:buFontTx/>
              <a:buChar char="-"/>
            </a:pPr>
            <a:r>
              <a:rPr lang="en-US" dirty="0" smtClean="0"/>
              <a:t>They act as fungicides. E.g. </a:t>
            </a:r>
            <a:r>
              <a:rPr lang="en-US" dirty="0" err="1" smtClean="0"/>
              <a:t>chloranil</a:t>
            </a:r>
            <a:r>
              <a:rPr lang="en-US" dirty="0" smtClean="0"/>
              <a:t>, </a:t>
            </a:r>
            <a:r>
              <a:rPr lang="en-US" dirty="0" err="1" smtClean="0"/>
              <a:t>dichlone</a:t>
            </a:r>
            <a:r>
              <a:rPr lang="en-US" dirty="0" smtClean="0"/>
              <a:t> etc. </a:t>
            </a:r>
          </a:p>
          <a:p>
            <a:pPr>
              <a:buNone/>
            </a:pPr>
            <a:r>
              <a:rPr lang="en-US" dirty="0" smtClean="0"/>
              <a:t>5. </a:t>
            </a:r>
            <a:r>
              <a:rPr lang="en-US" dirty="0" err="1" smtClean="0"/>
              <a:t>Anilides</a:t>
            </a:r>
            <a:endParaRPr lang="en-US" dirty="0" smtClean="0"/>
          </a:p>
          <a:p>
            <a:pPr>
              <a:buFontTx/>
              <a:buChar char="-"/>
            </a:pPr>
            <a:r>
              <a:rPr lang="en-US" dirty="0" smtClean="0"/>
              <a:t>They are </a:t>
            </a:r>
            <a:r>
              <a:rPr lang="en-US" dirty="0" err="1" smtClean="0"/>
              <a:t>acyl</a:t>
            </a:r>
            <a:r>
              <a:rPr lang="en-US" dirty="0" smtClean="0"/>
              <a:t> derivatives of aniline. </a:t>
            </a:r>
          </a:p>
          <a:p>
            <a:pPr>
              <a:buFontTx/>
              <a:buChar char="-"/>
            </a:pPr>
            <a:r>
              <a:rPr lang="en-US" dirty="0" smtClean="0"/>
              <a:t>They are herbicides in action and are used to control growth of weeds in the crops.</a:t>
            </a:r>
          </a:p>
          <a:p>
            <a:pPr>
              <a:buNone/>
            </a:pPr>
            <a:endParaRPr lang="en-IN" dirty="0"/>
          </a:p>
        </p:txBody>
      </p:sp>
      <p:pic>
        <p:nvPicPr>
          <p:cNvPr id="3075" name="Picture 3" descr="D:\Pooja GC Paonta\B.Sc\B.Sc. Notes\carba.png"/>
          <p:cNvPicPr>
            <a:picLocks noChangeAspect="1" noChangeArrowheads="1"/>
          </p:cNvPicPr>
          <p:nvPr/>
        </p:nvPicPr>
        <p:blipFill>
          <a:blip r:embed="rId2" cstate="print"/>
          <a:srcRect/>
          <a:stretch>
            <a:fillRect/>
          </a:stretch>
        </p:blipFill>
        <p:spPr bwMode="auto">
          <a:xfrm>
            <a:off x="3200400" y="1828800"/>
            <a:ext cx="2095500" cy="1543050"/>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endParaRPr lang="en-IN" dirty="0"/>
          </a:p>
        </p:txBody>
      </p:sp>
      <p:pic>
        <p:nvPicPr>
          <p:cNvPr id="4098" name="Picture 2" descr="D:\Pooja GC Paonta\B.Sc\B.Sc. Notes\Pesticides+-Pros+and+Con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p:spPr>
        <p:txBody>
          <a:bodyPr>
            <a:noAutofit/>
          </a:bodyPr>
          <a:lstStyle/>
          <a:p>
            <a:r>
              <a:rPr lang="en-US" sz="8000" dirty="0" smtClean="0"/>
              <a:t>Thank You</a:t>
            </a:r>
            <a:endParaRPr lang="en-IN" sz="80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0</TotalTime>
  <Words>461</Words>
  <Application>Microsoft Office PowerPoint</Application>
  <PresentationFormat>On-screen Show (4:3)</PresentationFormat>
  <Paragraphs>67</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Constantia</vt:lpstr>
      <vt:lpstr>Wingdings 2</vt:lpstr>
      <vt:lpstr>Flow</vt:lpstr>
      <vt:lpstr>Chapter 1: Pesticides</vt:lpstr>
      <vt:lpstr>Pesticides</vt:lpstr>
      <vt:lpstr>Classification of pesticides</vt:lpstr>
      <vt:lpstr>Based on their source</vt:lpstr>
      <vt:lpstr>Based on targets</vt:lpstr>
      <vt:lpstr>Based on their action</vt:lpstr>
      <vt:lpstr>Based on Chemical Structure</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Pesticides</dc:title>
  <dc:creator>admin</dc:creator>
  <cp:lastModifiedBy>chemistry</cp:lastModifiedBy>
  <cp:revision>2</cp:revision>
  <dcterms:created xsi:type="dcterms:W3CDTF">2006-08-16T00:00:00Z</dcterms:created>
  <dcterms:modified xsi:type="dcterms:W3CDTF">2022-07-18T05:21:44Z</dcterms:modified>
</cp:coreProperties>
</file>